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developer.apple.com/videos/play/wwdc2020/10119/" TargetMode="External"/><Relationship Id="rId4" Type="http://schemas.openxmlformats.org/officeDocument/2006/relationships/hyperlink" Target="https://developer.apple.com/videos/play/wwdc2020/10041/" TargetMode="External"/><Relationship Id="rId5" Type="http://schemas.openxmlformats.org/officeDocument/2006/relationships/hyperlink" Target="https://developer.apple.com/videos/play/wwdc2020/10037/" TargetMode="External"/><Relationship Id="rId6" Type="http://schemas.openxmlformats.org/officeDocument/2006/relationships/hyperlink" Target="https://developer.apple.com/news/?id=gq4ajl5z" TargetMode="External"/><Relationship Id="rId7" Type="http://schemas.openxmlformats.org/officeDocument/2006/relationships/hyperlink" Target="https://www.hackingwithswift.com/quick-start/swiftui" TargetMode="External"/><Relationship Id="rId8" Type="http://schemas.openxmlformats.org/officeDocument/2006/relationships/hyperlink" Target="https://developer.apple.com/news/?id=4ii0mffp" TargetMode="Externa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7" name="Shape 19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3" invalidUrl="" action="" tgtFrame="" tooltip="" history="1" highlightClick="0" endSnd="0"/>
              </a:rPr>
              <a:t>Introduction to SwiftUI</a:t>
            </a:r>
          </a:p>
          <a:p>
            <a:pPr/>
            <a:r>
              <a:rPr u="sng">
                <a:hlinkClick r:id="rId4" invalidUrl="" action="" tgtFrame="" tooltip="" history="1" highlightClick="0" endSnd="0"/>
              </a:rPr>
              <a:t>What's new in SwiftUI</a:t>
            </a:r>
          </a:p>
          <a:p>
            <a:pPr/>
            <a:r>
              <a:rPr u="sng">
                <a:hlinkClick r:id="rId5" invalidUrl="" action="" tgtFrame="" tooltip="" history="1" highlightClick="0" endSnd="0"/>
              </a:rPr>
              <a:t>App essentials in SwiftUI</a:t>
            </a:r>
          </a:p>
          <a:p>
            <a:pPr/>
          </a:p>
          <a:p>
            <a:pPr/>
            <a:r>
              <a:t>Mais sobre SwiftUI:</a:t>
            </a:r>
          </a:p>
          <a:p>
            <a:pPr/>
            <a:r>
              <a:rPr u="sng">
                <a:hlinkClick r:id="rId6" invalidUrl="" action="" tgtFrame="" tooltip="" history="1" highlightClick="0" endSnd="0"/>
              </a:rPr>
              <a:t>Build great apps in SwiftUI</a:t>
            </a:r>
          </a:p>
          <a:p>
            <a:pPr/>
            <a:r>
              <a:rPr u="sng">
                <a:hlinkClick r:id="rId7" invalidUrl="" action="" tgtFrame="" tooltip="" history="1" highlightClick="0" endSnd="0"/>
              </a:rPr>
              <a:t>SwiftUI by Example</a:t>
            </a:r>
            <a:r>
              <a:t> (Hacking with Swift)</a:t>
            </a:r>
          </a:p>
          <a:p>
            <a:pPr/>
          </a:p>
          <a:p>
            <a:pPr/>
            <a:r>
              <a:t>Mais sobre Xcode 12:</a:t>
            </a:r>
          </a:p>
          <a:p>
            <a:pPr/>
            <a:r>
              <a:rPr u="sng">
                <a:hlinkClick r:id="rId8" invalidUrl="" action="" tgtFrame="" tooltip="" history="1" highlightClick="0" endSnd="0"/>
              </a:rPr>
              <a:t>SwiftUI Previews in Xcode 12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 e Data"/>
          <p:cNvSpPr txBox="1"/>
          <p:nvPr>
            <p:ph type="body" sz="quarter" idx="13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 e Data</a:t>
            </a:r>
          </a:p>
        </p:txBody>
      </p:sp>
      <p:sp>
        <p:nvSpPr>
          <p:cNvPr id="12" name="Título da Apresentação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Título da Apresentação</a:t>
            </a:r>
          </a:p>
        </p:txBody>
      </p:sp>
      <p:sp>
        <p:nvSpPr>
          <p:cNvPr id="13" name="Nível de Corpo Um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Subtítulo da Apresentação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úmero do Slide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cl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Nível de Corpo Um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Declaração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to Princip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Informações do fato"/>
          <p:cNvSpPr txBox="1"/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Informações do fato</a:t>
            </a:r>
          </a:p>
        </p:txBody>
      </p:sp>
      <p:sp>
        <p:nvSpPr>
          <p:cNvPr id="107" name="Nível de Corpo Um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ribuição"/>
          <p:cNvSpPr txBox="1"/>
          <p:nvPr>
            <p:ph type="body" sz="quarter" idx="13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Atribuição</a:t>
            </a:r>
          </a:p>
        </p:txBody>
      </p:sp>
      <p:sp>
        <p:nvSpPr>
          <p:cNvPr id="116" name="Nível de Corpo Um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“Citação Notável”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862804876_960x639.jpg"/>
          <p:cNvSpPr/>
          <p:nvPr>
            <p:ph type="pic" sz="quarter" idx="13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824910546_2681x1332.jpg"/>
          <p:cNvSpPr/>
          <p:nvPr>
            <p:ph type="pic" idx="14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5395635_960x639.jpg"/>
          <p:cNvSpPr/>
          <p:nvPr>
            <p:ph type="pic" sz="quarter" idx="15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m"/>
          <p:cNvSpPr/>
          <p:nvPr>
            <p:ph type="pic" idx="13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m"/>
          <p:cNvSpPr/>
          <p:nvPr>
            <p:ph type="pic" idx="13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ítulo da Apresentação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Título da Apresentação</a:t>
            </a:r>
          </a:p>
        </p:txBody>
      </p:sp>
      <p:sp>
        <p:nvSpPr>
          <p:cNvPr id="23" name="Autor e Data"/>
          <p:cNvSpPr txBox="1"/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 e Data</a:t>
            </a:r>
          </a:p>
        </p:txBody>
      </p:sp>
      <p:sp>
        <p:nvSpPr>
          <p:cNvPr id="24" name="Nível de Corpo Um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Subtítulo da Apresentação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e Foto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ítulo do Slid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Título do Slide</a:t>
            </a:r>
          </a:p>
        </p:txBody>
      </p:sp>
      <p:sp>
        <p:nvSpPr>
          <p:cNvPr id="33" name="Nível de Corpo Um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Subtítulo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92709243_1322x1323.jpeg"/>
          <p:cNvSpPr/>
          <p:nvPr>
            <p:ph type="pic" sz="half" idx="13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Número do Slid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ítulo do Slid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Título do Slide</a:t>
            </a:r>
          </a:p>
        </p:txBody>
      </p:sp>
      <p:sp>
        <p:nvSpPr>
          <p:cNvPr id="43" name="Subtítulo do Slide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do Slide</a:t>
            </a:r>
          </a:p>
        </p:txBody>
      </p:sp>
      <p:sp>
        <p:nvSpPr>
          <p:cNvPr id="44" name="Nível de Corpo Um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ível de Corpo Um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ítulo do Slid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Título do Slide</a:t>
            </a:r>
          </a:p>
        </p:txBody>
      </p:sp>
      <p:sp>
        <p:nvSpPr>
          <p:cNvPr id="61" name="Subtítulo do Slide"/>
          <p:cNvSpPr txBox="1"/>
          <p:nvPr>
            <p:ph type="body" sz="quarter" idx="13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do Slide</a:t>
            </a:r>
          </a:p>
        </p:txBody>
      </p:sp>
      <p:sp>
        <p:nvSpPr>
          <p:cNvPr id="62" name="Nível de Corpo Um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824910546_2681x1332.jpg"/>
          <p:cNvSpPr/>
          <p:nvPr>
            <p:ph type="pic" idx="14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ítulo de Seção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Título de Seção</a:t>
            </a:r>
          </a:p>
        </p:txBody>
      </p:sp>
      <p:sp>
        <p:nvSpPr>
          <p:cNvPr id="72" name="Número do Slid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ítulo do Slid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Título do Slide</a:t>
            </a:r>
          </a:p>
        </p:txBody>
      </p:sp>
      <p:sp>
        <p:nvSpPr>
          <p:cNvPr id="80" name="Subtítulo do Slide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do Slide</a:t>
            </a:r>
          </a:p>
        </p:txBody>
      </p:sp>
      <p:sp>
        <p:nvSpPr>
          <p:cNvPr id="8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ítulo da Agenda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Título da Agenda</a:t>
            </a:r>
          </a:p>
        </p:txBody>
      </p:sp>
      <p:sp>
        <p:nvSpPr>
          <p:cNvPr id="89" name="Subtítulo de Agenda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de Agenda</a:t>
            </a:r>
          </a:p>
        </p:txBody>
      </p:sp>
      <p:sp>
        <p:nvSpPr>
          <p:cNvPr id="90" name="Nível de Corpo Um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Tópicos da Agenda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do Slid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Título do Slide</a:t>
            </a:r>
          </a:p>
        </p:txBody>
      </p:sp>
      <p:sp>
        <p:nvSpPr>
          <p:cNvPr id="3" name="Nível de Corpo Um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ustavo Vilas Boas, Gabriel Ferreira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Gustavo Vilas Boas, Gabriel Ferreira</a:t>
            </a:r>
          </a:p>
        </p:txBody>
      </p:sp>
      <p:sp>
        <p:nvSpPr>
          <p:cNvPr id="152" name="Universal App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Universal Apps</a:t>
            </a:r>
          </a:p>
        </p:txBody>
      </p:sp>
      <p:sp>
        <p:nvSpPr>
          <p:cNvPr id="153" name="Aprofundando no SwiftUI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Aprofundando no SwiftUI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2" grpId="1"/>
      <p:bldP build="whole" bldLvl="1" animBg="1" rev="0" advAuto="0" spid="151" grpId="3"/>
      <p:bldP build="whole" bldLvl="1" animBg="1" rev="0" advAuto="0" spid="153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Interação nas plataform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Interação nas plataformas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0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Captura de Tela 2020-07-01 às 20.06.35.png" descr="Captura de Tela 2020-07-01 às 20.06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0500" y="3480356"/>
            <a:ext cx="10363225" cy="67552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Captura de Tela 2020-07-01 às 20.07.11.png" descr="Captura de Tela 2020-07-01 às 20.07.1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03281" y="3480356"/>
            <a:ext cx="9420219" cy="67552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2" grpId="1"/>
      <p:bldP build="whole" bldLvl="1" animBg="1" rev="0" advAuto="0" spid="193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Obrigado!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Obrigado!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Imagem" descr="Image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00456" y="4252574"/>
            <a:ext cx="17099021" cy="8825301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O que são Universal App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 que são Universal Apps?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path" nodeType="click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000 -0.336106" origin="layout" pathEditMode="relative">
                                      <p:cBhvr>
                                        <p:cTn id="11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6" grpId="1"/>
      <p:bldP build="whole" bldLvl="1" animBg="1" rev="0" advAuto="0" spid="155" grpId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Imagem" descr="Imagem"/>
          <p:cNvPicPr>
            <a:picLocks noChangeAspect="1"/>
          </p:cNvPicPr>
          <p:nvPr/>
        </p:nvPicPr>
        <p:blipFill>
          <a:blip r:embed="rId2">
            <a:extLst/>
          </a:blip>
          <a:srcRect l="0" t="5000" r="0" b="5000"/>
          <a:stretch>
            <a:fillRect/>
          </a:stretch>
        </p:blipFill>
        <p:spPr>
          <a:xfrm>
            <a:off x="3816746" y="3568418"/>
            <a:ext cx="16750483" cy="9422147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Como era ante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Como era antes?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path" nodeType="click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000 -0.337812" origin="layout" pathEditMode="relative">
                                      <p:cBhvr>
                                        <p:cTn id="11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8" grpId="3"/>
      <p:bldP build="whole" bldLvl="1" animBg="1" rev="0" advAuto="0" spid="15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Xcode 12 e SwiftU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Xcode 12 e SwiftUI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Captura de Tela 2020-07-01 às 19.03.29.png" descr="Captura de Tela 2020-07-01 às 19.03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9131" y="4454755"/>
            <a:ext cx="16184172" cy="48064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Captura de Tela 2020-07-01 às 19.04.00.png" descr="Captura de Tela 2020-07-01 às 19.04.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476432" y="4454755"/>
            <a:ext cx="5340545" cy="48064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4" grpId="2"/>
      <p:bldP build="whole" bldLvl="1" animBg="1" rev="0" advAuto="0" spid="16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WhatsApp Image 2020-07-01 at 13.15.15.jpeg" descr="WhatsApp Image 2020-07-01 at 13.15.15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5674" y="3019845"/>
            <a:ext cx="8864601" cy="666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Captura de Tela 2020-07-01 às 18.47.02.png" descr="Captura de Tela 2020-07-01 às 18.47.0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17050" y="3153195"/>
            <a:ext cx="10972800" cy="6400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Captura de Tela 2020-07-01 às 18.50.33.png" descr="Captura de Tela 2020-07-01 às 18.50.3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546624" y="3305595"/>
            <a:ext cx="3441701" cy="609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7" grpId="2"/>
      <p:bldP build="whole" bldLvl="1" animBg="1" rev="0" advAuto="0" spid="168" grpId="3"/>
      <p:bldP build="whole" bldLvl="1" animBg="1" rev="0" advAuto="0" spid="16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Imagem retirada do vídeo “App Essencials in SwiftUI” disponível na plataforma Apple Developer"/>
          <p:cNvSpPr txBox="1"/>
          <p:nvPr/>
        </p:nvSpPr>
        <p:spPr>
          <a:xfrm>
            <a:off x="940881" y="12617268"/>
            <a:ext cx="21002855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Imagem retirada do vídeo “App Essencials in SwiftUI” disponível na plataforma Apple Developer</a:t>
            </a:r>
          </a:p>
        </p:txBody>
      </p:sp>
      <p:sp>
        <p:nvSpPr>
          <p:cNvPr id="171" name="Estrutura"/>
          <p:cNvSpPr txBox="1"/>
          <p:nvPr/>
        </p:nvSpPr>
        <p:spPr>
          <a:xfrm>
            <a:off x="940881" y="6168806"/>
            <a:ext cx="4698938" cy="1378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70" sz="8500"/>
            </a:lvl1pPr>
          </a:lstStyle>
          <a:p>
            <a:pPr/>
            <a:r>
              <a:t>Estrutura</a:t>
            </a:r>
          </a:p>
        </p:txBody>
      </p:sp>
      <p:pic>
        <p:nvPicPr>
          <p:cNvPr id="172" name="Captura de Tela 2020-07-01 às 17.11.22.png" descr="Captura de Tela 2020-07-01 às 17.11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16700" y="2749550"/>
            <a:ext cx="11150600" cy="8216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Captura de Tela 2020-07-01 às 17.11.13.png" descr="Captura de Tela 2020-07-01 às 17.11.1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16700" y="2749550"/>
            <a:ext cx="11150600" cy="8216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Captura de Tela 2020-07-01 às 17.11.56.png" descr="Captura de Tela 2020-07-01 às 17.11.5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16700" y="2749550"/>
            <a:ext cx="11150600" cy="8216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Captura de Tela 2020-07-01 às 17.11.22.png" descr="Captura de Tela 2020-07-01 às 17.11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16700" y="2749550"/>
            <a:ext cx="11150600" cy="8216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path" nodeType="click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000 -0.378629" origin="layout" pathEditMode="relative">
                                      <p:cBhvr>
                                        <p:cTn id="11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Class="entr" nodeType="after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9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4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ID="10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9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ID="10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4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3" grpId="5"/>
      <p:bldP build="whole" bldLvl="1" animBg="1" rev="0" advAuto="0" spid="175" grpId="7"/>
      <p:bldP build="whole" bldLvl="1" animBg="1" rev="0" advAuto="0" spid="172" grpId="4"/>
      <p:bldP build="whole" bldLvl="1" animBg="1" rev="0" advAuto="0" spid="171" grpId="1"/>
      <p:bldP build="whole" bldLvl="1" animBg="1" rev="0" advAuto="0" spid="174" grpId="6"/>
      <p:bldP build="whole" bldLvl="1" animBg="1" rev="0" advAuto="0" spid="170" grpId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Captura de Tela 2020-07-01 às 19.00.58.png" descr="Captura de Tela 2020-07-01 às 19.00.5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07121" y="3457880"/>
            <a:ext cx="10769758" cy="6800240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Seta"/>
          <p:cNvSpPr/>
          <p:nvPr/>
        </p:nvSpPr>
        <p:spPr>
          <a:xfrm>
            <a:off x="15162544" y="8046827"/>
            <a:ext cx="1378901" cy="5304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732" y="14256"/>
                </a:moveTo>
                <a:lnTo>
                  <a:pt x="12732" y="21600"/>
                </a:lnTo>
                <a:lnTo>
                  <a:pt x="0" y="10800"/>
                </a:lnTo>
                <a:lnTo>
                  <a:pt x="12732" y="0"/>
                </a:lnTo>
                <a:lnTo>
                  <a:pt x="12732" y="7344"/>
                </a:lnTo>
                <a:lnTo>
                  <a:pt x="21600" y="7344"/>
                </a:lnTo>
                <a:lnTo>
                  <a:pt x="21600" y="14256"/>
                </a:lnTo>
                <a:close/>
              </a:path>
            </a:pathLst>
          </a:custGeom>
          <a:solidFill>
            <a:srgbClr val="5F90C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6092C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9" name="Seta"/>
          <p:cNvSpPr/>
          <p:nvPr/>
        </p:nvSpPr>
        <p:spPr>
          <a:xfrm>
            <a:off x="12481406" y="7518595"/>
            <a:ext cx="1378902" cy="5304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732" y="14256"/>
                </a:moveTo>
                <a:lnTo>
                  <a:pt x="12732" y="21600"/>
                </a:lnTo>
                <a:lnTo>
                  <a:pt x="0" y="10800"/>
                </a:lnTo>
                <a:lnTo>
                  <a:pt x="12732" y="0"/>
                </a:lnTo>
                <a:lnTo>
                  <a:pt x="12732" y="7344"/>
                </a:lnTo>
                <a:lnTo>
                  <a:pt x="21600" y="7344"/>
                </a:lnTo>
                <a:lnTo>
                  <a:pt x="21600" y="14256"/>
                </a:lnTo>
                <a:close/>
              </a:path>
            </a:pathLst>
          </a:custGeom>
          <a:solidFill>
            <a:srgbClr val="EBA14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0" name="Seta"/>
          <p:cNvSpPr/>
          <p:nvPr/>
        </p:nvSpPr>
        <p:spPr>
          <a:xfrm>
            <a:off x="12177190" y="5295485"/>
            <a:ext cx="1378902" cy="5304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732" y="14256"/>
                </a:moveTo>
                <a:lnTo>
                  <a:pt x="12732" y="21600"/>
                </a:lnTo>
                <a:lnTo>
                  <a:pt x="0" y="10800"/>
                </a:lnTo>
                <a:lnTo>
                  <a:pt x="12732" y="0"/>
                </a:lnTo>
                <a:lnTo>
                  <a:pt x="12732" y="7344"/>
                </a:lnTo>
                <a:lnTo>
                  <a:pt x="21600" y="7344"/>
                </a:lnTo>
                <a:lnTo>
                  <a:pt x="21600" y="14256"/>
                </a:lnTo>
                <a:close/>
              </a:path>
            </a:pathLst>
          </a:custGeom>
          <a:solidFill>
            <a:srgbClr val="D85D5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2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7" grpId="1"/>
      <p:bldP build="whole" bldLvl="1" animBg="1" rev="0" advAuto="0" spid="178" grpId="2"/>
      <p:bldP build="whole" bldLvl="1" animBg="1" rev="0" advAuto="0" spid="180" grpId="4"/>
      <p:bldP build="whole" bldLvl="1" animBg="1" rev="0" advAuto="0" spid="179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Captura de Tela 2020-07-01 às 19.00.58.png" descr="Captura de Tela 2020-07-01 às 19.00.5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07121" y="3457880"/>
            <a:ext cx="10769758" cy="680024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Retângulo"/>
          <p:cNvSpPr/>
          <p:nvPr/>
        </p:nvSpPr>
        <p:spPr>
          <a:xfrm>
            <a:off x="1360094" y="5755513"/>
            <a:ext cx="3197671" cy="683967"/>
          </a:xfrm>
          <a:prstGeom prst="rect">
            <a:avLst/>
          </a:prstGeom>
          <a:ln w="76200">
            <a:solidFill>
              <a:srgbClr val="D3BAF8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184" name="Captura de Tela 2020-07-01 às 19.30.12.png" descr="Captura de Tela 2020-07-01 às 19.30.1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51184" y="8908731"/>
            <a:ext cx="12756152" cy="1498574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Retângulo"/>
          <p:cNvSpPr/>
          <p:nvPr/>
        </p:nvSpPr>
        <p:spPr>
          <a:xfrm>
            <a:off x="12723644" y="9541088"/>
            <a:ext cx="4312242" cy="683966"/>
          </a:xfrm>
          <a:prstGeom prst="rect">
            <a:avLst/>
          </a:prstGeom>
          <a:ln w="76200">
            <a:solidFill>
              <a:srgbClr val="D3BAF8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186" name="Captura de Tela 2020-07-01 às 19.28.56.png" descr="Captura de Tela 2020-07-01 às 19.28.5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451184" y="3308694"/>
            <a:ext cx="12756152" cy="5102462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Retângulo"/>
          <p:cNvSpPr/>
          <p:nvPr/>
        </p:nvSpPr>
        <p:spPr>
          <a:xfrm>
            <a:off x="18400131" y="3470195"/>
            <a:ext cx="5070219" cy="683967"/>
          </a:xfrm>
          <a:prstGeom prst="rect">
            <a:avLst/>
          </a:prstGeom>
          <a:ln w="76200">
            <a:solidFill>
              <a:srgbClr val="D3BAF8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8" name="Retângulo"/>
          <p:cNvSpPr/>
          <p:nvPr/>
        </p:nvSpPr>
        <p:spPr>
          <a:xfrm>
            <a:off x="12864052" y="4205625"/>
            <a:ext cx="3402248" cy="683967"/>
          </a:xfrm>
          <a:prstGeom prst="rect">
            <a:avLst/>
          </a:prstGeom>
          <a:ln w="76200">
            <a:solidFill>
              <a:srgbClr val="D3BAF8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263576 0.000000" origin="layout" pathEditMode="relative">
                                      <p:cBhvr>
                                        <p:cTn id="6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0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4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9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4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ID="10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9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ID="10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4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4" grpId="3"/>
      <p:bldP build="whole" bldLvl="1" animBg="1" rev="0" advAuto="0" spid="185" grpId="7"/>
      <p:bldP build="whole" bldLvl="1" animBg="1" rev="0" advAuto="0" spid="186" grpId="2"/>
      <p:bldP build="whole" bldLvl="1" animBg="1" rev="0" advAuto="0" spid="188" grpId="5"/>
      <p:bldP build="whole" bldLvl="1" animBg="1" rev="0" advAuto="0" spid="187" grpId="4"/>
      <p:bldP build="whole" bldLvl="1" animBg="1" rev="0" advAuto="0" spid="183" grpId="6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